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99" r:id="rId6"/>
    <p:sldId id="285" r:id="rId7"/>
    <p:sldId id="306" r:id="rId8"/>
    <p:sldId id="286" r:id="rId9"/>
    <p:sldId id="287" r:id="rId10"/>
    <p:sldId id="288" r:id="rId11"/>
    <p:sldId id="305" r:id="rId12"/>
    <p:sldId id="289" r:id="rId13"/>
    <p:sldId id="290" r:id="rId14"/>
    <p:sldId id="291" r:id="rId15"/>
    <p:sldId id="292" r:id="rId16"/>
    <p:sldId id="300" r:id="rId17"/>
    <p:sldId id="301" r:id="rId18"/>
    <p:sldId id="302" r:id="rId19"/>
    <p:sldId id="303" r:id="rId20"/>
    <p:sldId id="304" r:id="rId21"/>
    <p:sldId id="293" r:id="rId22"/>
    <p:sldId id="29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4660"/>
  </p:normalViewPr>
  <p:slideViewPr>
    <p:cSldViewPr snapToGrid="0">
      <p:cViewPr varScale="1">
        <p:scale>
          <a:sx n="68" d="100"/>
          <a:sy n="68" d="100"/>
        </p:scale>
        <p:origin x="-59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ru-RU" sz="1800" b="1" i="0" baseline="0" dirty="0" err="1" smtClean="0">
                <a:effectLst/>
              </a:rPr>
              <a:t>Оқушылардың</a:t>
            </a:r>
            <a:r>
              <a:rPr lang="ru-RU" sz="1800" b="1" i="0" baseline="0" dirty="0" smtClean="0">
                <a:effectLst/>
              </a:rPr>
              <a:t> </a:t>
            </a:r>
            <a:r>
              <a:rPr lang="ru-RU" sz="1800" b="1" i="0" baseline="0" dirty="0" err="1" smtClean="0">
                <a:effectLst/>
              </a:rPr>
              <a:t>білім</a:t>
            </a:r>
            <a:r>
              <a:rPr lang="ru-RU" sz="1800" b="1" i="0" baseline="0" dirty="0" smtClean="0">
                <a:effectLst/>
              </a:rPr>
              <a:t> </a:t>
            </a:r>
            <a:r>
              <a:rPr lang="ru-RU" sz="1800" b="1" i="0" baseline="0" dirty="0" err="1" smtClean="0">
                <a:effectLst/>
              </a:rPr>
              <a:t>жетістіктерінің</a:t>
            </a:r>
            <a:r>
              <a:rPr lang="ru-RU" sz="1800" b="1" i="0" baseline="0" dirty="0" smtClean="0">
                <a:effectLst/>
              </a:rPr>
              <a:t> </a:t>
            </a:r>
            <a:r>
              <a:rPr lang="ru-RU" sz="1800" b="1" i="0" baseline="0" dirty="0" err="1" smtClean="0">
                <a:effectLst/>
              </a:rPr>
              <a:t>нәтижесі</a:t>
            </a:r>
            <a:r>
              <a:rPr lang="ru-RU" sz="1800" b="1" i="0" baseline="0" dirty="0" smtClean="0">
                <a:effectLst/>
              </a:rPr>
              <a:t> </a:t>
            </a:r>
            <a:endParaRPr lang="ru-RU" dirty="0" smtClean="0">
              <a:effectLst/>
            </a:endParaRPr>
          </a:p>
        </c:rich>
      </c:tx>
    </c:title>
    <c:view3D>
      <c:perspective val="30"/>
    </c:view3D>
    <c:plotArea>
      <c:layout/>
      <c:bar3DChart>
        <c:barDir val="col"/>
        <c:grouping val="clustered"/>
        <c:ser>
          <c:idx val="0"/>
          <c:order val="0"/>
          <c:tx>
            <c:strRef>
              <c:f>Лист1!$B$1</c:f>
              <c:strCache>
                <c:ptCount val="1"/>
                <c:pt idx="0">
                  <c:v>Оқушылардың білім жетістіктерінің нәтежиесі </c:v>
                </c:pt>
              </c:strCache>
            </c:strRef>
          </c:tx>
          <c:cat>
            <c:strRef>
              <c:f>Лист1!$A$2:$A$5</c:f>
              <c:strCache>
                <c:ptCount val="4"/>
                <c:pt idx="0">
                  <c:v>Қазақ  тілі</c:v>
                </c:pt>
                <c:pt idx="1">
                  <c:v>Математика </c:v>
                </c:pt>
                <c:pt idx="2">
                  <c:v>Дүниетану </c:v>
                </c:pt>
                <c:pt idx="3">
                  <c:v>Жаратылыстану</c:v>
                </c:pt>
              </c:strCache>
            </c:strRef>
          </c:cat>
          <c:val>
            <c:numRef>
              <c:f>Лист1!$B$2:$B$5</c:f>
              <c:numCache>
                <c:formatCode>General</c:formatCode>
                <c:ptCount val="4"/>
                <c:pt idx="0">
                  <c:v>100</c:v>
                </c:pt>
                <c:pt idx="1">
                  <c:v>100</c:v>
                </c:pt>
                <c:pt idx="2">
                  <c:v>100</c:v>
                </c:pt>
                <c:pt idx="3">
                  <c:v>100</c:v>
                </c:pt>
              </c:numCache>
            </c:numRef>
          </c:val>
        </c:ser>
        <c:shape val="cone"/>
        <c:axId val="94694784"/>
        <c:axId val="96109696"/>
        <c:axId val="0"/>
      </c:bar3DChart>
      <c:catAx>
        <c:axId val="94694784"/>
        <c:scaling>
          <c:orientation val="minMax"/>
        </c:scaling>
        <c:axPos val="b"/>
        <c:tickLblPos val="nextTo"/>
        <c:crossAx val="96109696"/>
        <c:crosses val="autoZero"/>
        <c:auto val="1"/>
        <c:lblAlgn val="ctr"/>
        <c:lblOffset val="100"/>
      </c:catAx>
      <c:valAx>
        <c:axId val="96109696"/>
        <c:scaling>
          <c:orientation val="minMax"/>
        </c:scaling>
        <c:axPos val="l"/>
        <c:majorGridlines/>
        <c:numFmt formatCode="General" sourceLinked="1"/>
        <c:tickLblPos val="nextTo"/>
        <c:crossAx val="94694784"/>
        <c:crosses val="autoZero"/>
        <c:crossBetween val="between"/>
      </c:valAx>
    </c:plotArea>
    <c:legend>
      <c:legendPos val="r"/>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256878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62447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14380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319120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183827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3946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340308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279672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291989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126525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CB2F5DE-F210-460A-8831-2D28D9DDFA5D}" type="datetimeFigureOut">
              <a:rPr lang="ru-RU" smtClean="0"/>
              <a:pPr/>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360732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2F5DE-F210-460A-8831-2D28D9DDFA5D}" type="datetimeFigureOut">
              <a:rPr lang="ru-RU" smtClean="0"/>
              <a:pPr/>
              <a:t>12.11.2020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C99AD-77AA-4855-8AF3-41AA18F93334}" type="slidenum">
              <a:rPr lang="ru-RU" smtClean="0"/>
              <a:pPr/>
              <a:t>‹#›</a:t>
            </a:fld>
            <a:endParaRPr lang="ru-RU"/>
          </a:p>
        </p:txBody>
      </p:sp>
    </p:spTree>
    <p:extLst>
      <p:ext uri="{BB962C8B-B14F-4D97-AF65-F5344CB8AC3E}">
        <p14:creationId xmlns:p14="http://schemas.microsoft.com/office/powerpoint/2010/main" xmlns="" val="2430154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0" y="1195755"/>
            <a:ext cx="7877908" cy="4757200"/>
          </a:xfrm>
          <a:prstGeom prst="rect">
            <a:avLst/>
          </a:prstGeom>
        </p:spPr>
        <p:txBody>
          <a:bodyPr wrap="square">
            <a:spAutoFit/>
          </a:bodyPr>
          <a:lstStyle/>
          <a:p>
            <a:pPr algn="ctr">
              <a:lnSpc>
                <a:spcPct val="115000"/>
              </a:lnSpc>
              <a:spcAft>
                <a:spcPts val="1000"/>
              </a:spcAft>
              <a:tabLst>
                <a:tab pos="581025" algn="l"/>
              </a:tabLst>
            </a:pPr>
            <a:r>
              <a:rPr lang="kk-KZ" sz="2400" dirty="0" smtClean="0">
                <a:latin typeface="Times New Roman" pitchFamily="18" charset="0"/>
                <a:ea typeface="Calibri"/>
                <a:cs typeface="Times New Roman" pitchFamily="18" charset="0"/>
              </a:rPr>
              <a:t>«Қаракөл орта мектебі»КММ</a:t>
            </a:r>
          </a:p>
          <a:p>
            <a:pPr algn="ctr">
              <a:lnSpc>
                <a:spcPct val="115000"/>
              </a:lnSpc>
              <a:spcAft>
                <a:spcPts val="1000"/>
              </a:spcAft>
              <a:tabLst>
                <a:tab pos="581025" algn="l"/>
              </a:tabLst>
            </a:pPr>
            <a:endParaRPr lang="kk-KZ" sz="2400" dirty="0" smtClean="0">
              <a:latin typeface="Times New Roman" pitchFamily="18" charset="0"/>
              <a:ea typeface="Calibri"/>
              <a:cs typeface="Times New Roman" pitchFamily="18" charset="0"/>
            </a:endParaRPr>
          </a:p>
          <a:p>
            <a:pPr algn="ctr">
              <a:lnSpc>
                <a:spcPct val="115000"/>
              </a:lnSpc>
              <a:spcAft>
                <a:spcPts val="1000"/>
              </a:spcAft>
              <a:tabLst>
                <a:tab pos="581025" algn="l"/>
              </a:tabLst>
            </a:pPr>
            <a:r>
              <a:rPr lang="kk-KZ" sz="2400" dirty="0" smtClean="0">
                <a:latin typeface="Times New Roman" pitchFamily="18" charset="0"/>
                <a:ea typeface="Calibri"/>
                <a:cs typeface="Times New Roman" pitchFamily="18" charset="0"/>
              </a:rPr>
              <a:t>Баяндама тақырыбы: </a:t>
            </a:r>
          </a:p>
          <a:p>
            <a:pPr algn="ctr">
              <a:lnSpc>
                <a:spcPct val="115000"/>
              </a:lnSpc>
              <a:spcAft>
                <a:spcPts val="1000"/>
              </a:spcAft>
              <a:tabLst>
                <a:tab pos="581025" algn="l"/>
              </a:tabLst>
            </a:pPr>
            <a:r>
              <a:rPr lang="kk-KZ" sz="2400" b="1" dirty="0" smtClean="0">
                <a:latin typeface="Times New Roman" pitchFamily="18" charset="0"/>
                <a:cs typeface="Times New Roman" pitchFamily="18" charset="0"/>
              </a:rPr>
              <a:t>Жаңартылған білім беру мазмұны бойынша бастауыш сыныпта оқытудағы жаңа әдіс-тәсілдерінің тиімділігі.</a:t>
            </a:r>
            <a:endParaRPr lang="ru-RU" sz="2400" dirty="0" smtClean="0">
              <a:latin typeface="Times New Roman" pitchFamily="18" charset="0"/>
              <a:cs typeface="Times New Roman" pitchFamily="18" charset="0"/>
            </a:endParaRPr>
          </a:p>
          <a:p>
            <a:pPr algn="r">
              <a:lnSpc>
                <a:spcPct val="115000"/>
              </a:lnSpc>
              <a:spcAft>
                <a:spcPts val="1000"/>
              </a:spcAft>
              <a:tabLst>
                <a:tab pos="581025" algn="l"/>
              </a:tabLst>
            </a:pPr>
            <a:endParaRPr lang="ru-RU" sz="2400" b="1" dirty="0" smtClean="0">
              <a:latin typeface="Times New Roman" pitchFamily="18" charset="0"/>
              <a:cs typeface="Times New Roman" pitchFamily="18" charset="0"/>
            </a:endParaRPr>
          </a:p>
          <a:p>
            <a:pPr algn="r">
              <a:lnSpc>
                <a:spcPct val="115000"/>
              </a:lnSpc>
              <a:spcAft>
                <a:spcPts val="1000"/>
              </a:spcAft>
              <a:tabLst>
                <a:tab pos="581025" algn="l"/>
              </a:tabLst>
            </a:pPr>
            <a:r>
              <a:rPr lang="kk-KZ" sz="2400" dirty="0" smtClean="0">
                <a:latin typeface="Times New Roman" pitchFamily="18" charset="0"/>
                <a:cs typeface="Times New Roman" pitchFamily="18" charset="0"/>
              </a:rPr>
              <a:t>Айыпхан </a:t>
            </a:r>
            <a:r>
              <a:rPr lang="kk-KZ" sz="2400" dirty="0" smtClean="0">
                <a:latin typeface="Times New Roman" pitchFamily="18" charset="0"/>
                <a:cs typeface="Times New Roman" pitchFamily="18" charset="0"/>
              </a:rPr>
              <a:t>Меруерт</a:t>
            </a:r>
            <a:endParaRPr lang="ru-RU" sz="2400" dirty="0" smtClean="0">
              <a:latin typeface="Times New Roman" pitchFamily="18" charset="0"/>
              <a:cs typeface="Times New Roman" pitchFamily="18" charset="0"/>
            </a:endParaRPr>
          </a:p>
          <a:p>
            <a:pPr algn="r">
              <a:lnSpc>
                <a:spcPct val="115000"/>
              </a:lnSpc>
              <a:spcAft>
                <a:spcPts val="1000"/>
              </a:spcAft>
              <a:tabLst>
                <a:tab pos="581025" algn="l"/>
              </a:tabLst>
            </a:pPr>
            <a:r>
              <a:rPr lang="kk-KZ" sz="2400" dirty="0" smtClean="0">
                <a:latin typeface="Times New Roman" pitchFamily="18" charset="0"/>
                <a:ea typeface="Calibri"/>
                <a:cs typeface="Times New Roman" pitchFamily="18" charset="0"/>
              </a:rPr>
              <a:t>Бастауыш сынып мұғалімі</a:t>
            </a:r>
            <a:endParaRPr lang="ru-RU" sz="2400" dirty="0" smtClean="0">
              <a:latin typeface="Times New Roman" pitchFamily="18" charset="0"/>
              <a:ea typeface="Calibri"/>
              <a:cs typeface="Times New Roman" pitchFamily="18" charset="0"/>
            </a:endParaRPr>
          </a:p>
          <a:p>
            <a:pPr algn="ct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24763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6947"/>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25083" y="970671"/>
            <a:ext cx="7540283" cy="2308324"/>
          </a:xfrm>
          <a:prstGeom prst="rect">
            <a:avLst/>
          </a:prstGeom>
        </p:spPr>
        <p:txBody>
          <a:bodyPr wrap="square">
            <a:spAutoFit/>
          </a:bodyPr>
          <a:lstStyle/>
          <a:p>
            <a:r>
              <a:rPr lang="kk-KZ" sz="2400" b="1" dirty="0" smtClean="0">
                <a:latin typeface="Times New Roman" pitchFamily="18" charset="0"/>
                <a:cs typeface="Times New Roman" pitchFamily="18" charset="0"/>
              </a:rPr>
              <a:t>Сабаққа мақсат қойғаннан кейін күтілетін нәтижеге жету үшін мен өз сабақтарымда бағалаудың әр түрлі тәсілдерін қолданамын.</a:t>
            </a:r>
          </a:p>
          <a:p>
            <a:endParaRPr lang="kk-KZ" sz="2400" b="1" dirty="0" smtClean="0">
              <a:latin typeface="Times New Roman" pitchFamily="18" charset="0"/>
              <a:cs typeface="Times New Roman" pitchFamily="18" charset="0"/>
            </a:endParaRPr>
          </a:p>
          <a:p>
            <a:endParaRPr lang="kk-KZ" sz="2400" b="1" dirty="0" smtClean="0">
              <a:latin typeface="Times New Roman" pitchFamily="18" charset="0"/>
              <a:cs typeface="Times New Roman" pitchFamily="18" charset="0"/>
            </a:endParaRPr>
          </a:p>
          <a:p>
            <a:endParaRPr lang="ru-RU" sz="2400" b="1" dirty="0">
              <a:latin typeface="Times New Roman" pitchFamily="18" charset="0"/>
              <a:cs typeface="Times New Roman" pitchFamily="18" charset="0"/>
            </a:endParaRPr>
          </a:p>
        </p:txBody>
      </p:sp>
      <p:pic>
        <p:nvPicPr>
          <p:cNvPr id="11266" name="Picture 2" descr="http://ds04.infourok.ru/uploads/ex/03ea/000b13f1-b4df93fa/img3.jpg"/>
          <p:cNvPicPr>
            <a:picLocks noChangeAspect="1" noChangeArrowheads="1"/>
          </p:cNvPicPr>
          <p:nvPr/>
        </p:nvPicPr>
        <p:blipFill>
          <a:blip r:embed="rId3" cstate="print"/>
          <a:srcRect/>
          <a:stretch>
            <a:fillRect/>
          </a:stretch>
        </p:blipFill>
        <p:spPr bwMode="auto">
          <a:xfrm>
            <a:off x="-1" y="2178163"/>
            <a:ext cx="7835705" cy="349111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6947"/>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1012874"/>
            <a:ext cx="8440615" cy="5693866"/>
          </a:xfrm>
          <a:prstGeom prst="rect">
            <a:avLst/>
          </a:prstGeom>
        </p:spPr>
        <p:txBody>
          <a:bodyPr wrap="square">
            <a:spAutoFit/>
          </a:bodyPr>
          <a:lstStyle/>
          <a:p>
            <a:r>
              <a:rPr lang="kk-KZ" sz="2400" b="1" i="1" dirty="0" smtClean="0">
                <a:latin typeface="Times New Roman" pitchFamily="18" charset="0"/>
                <a:cs typeface="Times New Roman" pitchFamily="18" charset="0"/>
              </a:rPr>
              <a:t>2019-2020 жаңа  оқу  жылында  4 оқушымен  1сыныпты қабылдап жұмысымды бастадым.Оқушыларым даярлық сыныпта оқыған. Білім беру жүйесін инновациялық технологиялармен жабдықтап, білім берудің халықаралық талаптарын меңгерудің маңызы айрықша. Танымал ғалым, педагог, философ, профессор Джон Дьюидің: «Егер біз бүгін балаларымызды кешегідегідей оқытатын болсақ, онда біз оның ертеңін ұрлаймыз» деген ойына негізделе отырып, оқу кабинетімде  әдістемелік материалдардың толық ресурсымен : оқу бағдарламалары, оқулықтар, күнделікті сабақ жоспарлары, оқушыларға арналған үлестірмелі қағаздар, жұмыс бұрышы, әдістемелік нұсқаулықтар, бағалау жөніндегі ұсынымдардың бәрін де қажеттілікке сәйкес жабдықтадым.</a:t>
            </a:r>
            <a:endParaRPr lang="ru-RU" sz="2400" b="1" i="1" dirty="0" smtClean="0">
              <a:latin typeface="Times New Roman" pitchFamily="18" charset="0"/>
              <a:cs typeface="Times New Roman" pitchFamily="18" charset="0"/>
            </a:endParaRPr>
          </a:p>
          <a:p>
            <a:r>
              <a:rPr lang="kk-KZ"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309489" y="1406769"/>
            <a:ext cx="7427741" cy="4524315"/>
          </a:xfrm>
          <a:prstGeom prst="rect">
            <a:avLst/>
          </a:prstGeom>
        </p:spPr>
        <p:txBody>
          <a:bodyPr wrap="square">
            <a:spAutoFit/>
          </a:bodyPr>
          <a:lstStyle/>
          <a:p>
            <a:r>
              <a:rPr lang="kk-KZ" sz="2400" b="1" i="1" dirty="0" smtClean="0">
                <a:latin typeface="Times New Roman" pitchFamily="18" charset="0"/>
                <a:cs typeface="Times New Roman" pitchFamily="18" charset="0"/>
              </a:rPr>
              <a:t>Жалпы қорыта айтқанда, аталған бағдарламаға сәйкес алынған әдіс-тәсілдерді сабақта тиімді қолданысқа енгізгенімде, баланың танымдық белсенділігін арттыруға, өз бетінше білім алуға, шығармашылығын қалыптастыруға ықпал етеді, оқушылар оқудың қызықты жеңіл өтетіндігін, ұжымда бірлесіп жұмыс жасауға үйренетіндігіне, білімнің тереңдігі, әрі тиянақтылығы артатындығын байқадым. Яғни, оқушы өз ой-пікірін ашық еркін айтады, бір-бірін тыңдауға үйренеді, сыныпта ынтымақтастық атмосферасы қалыптасады. </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0" y="1125415"/>
            <a:ext cx="8525022" cy="4524315"/>
          </a:xfrm>
          <a:prstGeom prst="rect">
            <a:avLst/>
          </a:prstGeom>
        </p:spPr>
        <p:txBody>
          <a:bodyPr wrap="square">
            <a:spAutoFit/>
          </a:bodyPr>
          <a:lstStyle/>
          <a:p>
            <a:r>
              <a:rPr lang="kk-KZ" sz="2400" i="1" dirty="0" smtClean="0">
                <a:latin typeface="Times New Roman" pitchFamily="18" charset="0"/>
                <a:cs typeface="Times New Roman" pitchFamily="18" charset="0"/>
              </a:rPr>
              <a:t>«</a:t>
            </a:r>
            <a:r>
              <a:rPr lang="kk-KZ" sz="2400" b="1" i="1" dirty="0" smtClean="0">
                <a:latin typeface="Times New Roman" pitchFamily="18" charset="0"/>
                <a:cs typeface="Times New Roman" pitchFamily="18" charset="0"/>
              </a:rPr>
              <a:t>Логика әлемі» факультативтік сабағы мен «Сиқырлы қылқалам» үйірмесін жүргізуде оқушылардың ойлау қабілеттерінің озық түрде дамып келе жатқандығы айқын байқалады. 2019-2020 оқу жылында  Абай Құнанбайұлының 175 жылдық мерейтойына арналған :Абайға арнау өлең жазу, Абай өлеңдері мәнерлеп оқу, Абай өлеңін  көшіру  жазу сияқты  Республикалық онлайн  байқауларға қатысып көптеген жүлделі орындарды иелендік. Жаңартылған білім берудің басты бір маңыздылығы  әр пәндерде  жаңа бағдарламаны  меңгергенде ғана жан-жақты дамыған, болашағы айқын, бағдары анық, бәсекеге қабілетті рухани бай тұлға қалыптастыра алатыныма  сенімім  мол.</a:t>
            </a:r>
            <a:endParaRPr lang="ru-RU"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Диаграмма 2"/>
          <p:cNvGraphicFramePr/>
          <p:nvPr>
            <p:extLst>
              <p:ext uri="{D42A27DB-BD31-4B8C-83A1-F6EECF244321}">
                <p14:modId xmlns:p14="http://schemas.microsoft.com/office/powerpoint/2010/main" xmlns="" val="121669141"/>
              </p:ext>
            </p:extLst>
          </p:nvPr>
        </p:nvGraphicFramePr>
        <p:xfrm>
          <a:off x="393894" y="1527876"/>
          <a:ext cx="7005711" cy="3775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478303" y="1392702"/>
            <a:ext cx="7005709" cy="907749"/>
          </a:xfrm>
          <a:prstGeom prst="rect">
            <a:avLst/>
          </a:prstGeom>
        </p:spPr>
        <p:txBody>
          <a:bodyPr wrap="square">
            <a:spAutoFit/>
          </a:bodyPr>
          <a:lstStyle/>
          <a:p>
            <a:pPr algn="ctr">
              <a:lnSpc>
                <a:spcPct val="115000"/>
              </a:lnSpc>
              <a:spcAft>
                <a:spcPts val="1000"/>
              </a:spcAft>
            </a:pPr>
            <a:r>
              <a:rPr lang="kk-KZ" sz="2400" b="1" dirty="0" smtClean="0">
                <a:gradFill>
                  <a:gsLst>
                    <a:gs pos="0">
                      <a:srgbClr val="A54200"/>
                    </a:gs>
                    <a:gs pos="78000">
                      <a:srgbClr val="FF8C19"/>
                    </a:gs>
                    <a:gs pos="100000">
                      <a:srgbClr val="FFF1E9"/>
                    </a:gs>
                  </a:gsLst>
                  <a:lin ang="5400000" scaled="0"/>
                </a:gradFill>
                <a:effectLst>
                  <a:glow rad="63500">
                    <a:schemeClr val="accent1">
                      <a:satMod val="175000"/>
                      <a:alpha val="40000"/>
                    </a:schemeClr>
                  </a:glow>
                  <a:outerShdw blurRad="75057" dist="38100" dir="5400000" sy="-20000" rotWithShape="0">
                    <a:prstClr val="black">
                      <a:alpha val="25000"/>
                    </a:prstClr>
                  </a:outerShdw>
                  <a:reflection blurRad="6350" stA="50000" endA="300" endPos="50000" dist="29997" dir="5400000" sy="-100000" algn="bl" rotWithShape="0"/>
                </a:effectLst>
                <a:latin typeface="Times New Roman" pitchFamily="18" charset="0"/>
                <a:ea typeface="Calibri"/>
                <a:cs typeface="Times New Roman" pitchFamily="18" charset="0"/>
              </a:rPr>
              <a:t>Мектептегі сабақтар мен мектеп өмірінен көріністер</a:t>
            </a:r>
          </a:p>
        </p:txBody>
      </p:sp>
      <p:pic>
        <p:nvPicPr>
          <p:cNvPr id="5122" name="Picture 2" descr="C:\Users\User\Desktop\Олимп\IMG-20200517-WA0034.jpg"/>
          <p:cNvPicPr>
            <a:picLocks noChangeAspect="1" noChangeArrowheads="1"/>
          </p:cNvPicPr>
          <p:nvPr/>
        </p:nvPicPr>
        <p:blipFill>
          <a:blip r:embed="rId3" cstate="print"/>
          <a:srcRect/>
          <a:stretch>
            <a:fillRect/>
          </a:stretch>
        </p:blipFill>
        <p:spPr bwMode="auto">
          <a:xfrm>
            <a:off x="2968283" y="2915784"/>
            <a:ext cx="2264898" cy="2880105"/>
          </a:xfrm>
          <a:prstGeom prst="rect">
            <a:avLst/>
          </a:prstGeom>
          <a:noFill/>
        </p:spPr>
      </p:pic>
      <p:pic>
        <p:nvPicPr>
          <p:cNvPr id="5123" name="Picture 3" descr="C:\Users\User\Desktop\Олимп\IMG-20200517-WA0031.jpg"/>
          <p:cNvPicPr>
            <a:picLocks noChangeAspect="1" noChangeArrowheads="1"/>
          </p:cNvPicPr>
          <p:nvPr/>
        </p:nvPicPr>
        <p:blipFill>
          <a:blip r:embed="rId4" cstate="print"/>
          <a:srcRect/>
          <a:stretch>
            <a:fillRect/>
          </a:stretch>
        </p:blipFill>
        <p:spPr bwMode="auto">
          <a:xfrm>
            <a:off x="199941" y="2222695"/>
            <a:ext cx="2501056" cy="3601330"/>
          </a:xfrm>
          <a:prstGeom prst="rect">
            <a:avLst/>
          </a:prstGeom>
          <a:noFill/>
        </p:spPr>
      </p:pic>
      <p:pic>
        <p:nvPicPr>
          <p:cNvPr id="5124" name="Picture 4" descr="C:\Users\User\Desktop\Олимп\IMG-20200517-WA0025.jpg"/>
          <p:cNvPicPr>
            <a:picLocks noChangeAspect="1" noChangeArrowheads="1"/>
          </p:cNvPicPr>
          <p:nvPr/>
        </p:nvPicPr>
        <p:blipFill>
          <a:blip r:embed="rId5" cstate="print"/>
          <a:srcRect/>
          <a:stretch>
            <a:fillRect/>
          </a:stretch>
        </p:blipFill>
        <p:spPr bwMode="auto">
          <a:xfrm>
            <a:off x="5475063" y="2335237"/>
            <a:ext cx="2290303" cy="34606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User\Desktop\Олимп\IMG-20200517-WA0022.jpg"/>
          <p:cNvPicPr>
            <a:picLocks noChangeAspect="1" noChangeArrowheads="1"/>
          </p:cNvPicPr>
          <p:nvPr/>
        </p:nvPicPr>
        <p:blipFill>
          <a:blip r:embed="rId3" cstate="print"/>
          <a:srcRect/>
          <a:stretch>
            <a:fillRect/>
          </a:stretch>
        </p:blipFill>
        <p:spPr bwMode="auto">
          <a:xfrm>
            <a:off x="4628271" y="1171993"/>
            <a:ext cx="3207433" cy="2147982"/>
          </a:xfrm>
          <a:prstGeom prst="rect">
            <a:avLst/>
          </a:prstGeom>
          <a:noFill/>
        </p:spPr>
      </p:pic>
      <p:pic>
        <p:nvPicPr>
          <p:cNvPr id="1027" name="Picture 3" descr="C:\Users\User\Desktop\Олимп\IMG-20200517-WA0024.jpg"/>
          <p:cNvPicPr>
            <a:picLocks noChangeAspect="1" noChangeArrowheads="1"/>
          </p:cNvPicPr>
          <p:nvPr/>
        </p:nvPicPr>
        <p:blipFill>
          <a:blip r:embed="rId4" cstate="print"/>
          <a:srcRect/>
          <a:stretch>
            <a:fillRect/>
          </a:stretch>
        </p:blipFill>
        <p:spPr bwMode="auto">
          <a:xfrm>
            <a:off x="436098" y="1281358"/>
            <a:ext cx="4009293" cy="2010482"/>
          </a:xfrm>
          <a:prstGeom prst="rect">
            <a:avLst/>
          </a:prstGeom>
          <a:noFill/>
        </p:spPr>
      </p:pic>
      <p:pic>
        <p:nvPicPr>
          <p:cNvPr id="1028" name="Picture 4" descr="C:\Users\User\Desktop\Олимп\IMG-20200517-WA0029.jpg"/>
          <p:cNvPicPr>
            <a:picLocks noChangeAspect="1" noChangeArrowheads="1"/>
          </p:cNvPicPr>
          <p:nvPr/>
        </p:nvPicPr>
        <p:blipFill>
          <a:blip r:embed="rId5" cstate="print"/>
          <a:srcRect/>
          <a:stretch>
            <a:fillRect/>
          </a:stretch>
        </p:blipFill>
        <p:spPr bwMode="auto">
          <a:xfrm>
            <a:off x="337625" y="3327227"/>
            <a:ext cx="4037427" cy="2370187"/>
          </a:xfrm>
          <a:prstGeom prst="rect">
            <a:avLst/>
          </a:prstGeom>
          <a:noFill/>
        </p:spPr>
      </p:pic>
      <p:pic>
        <p:nvPicPr>
          <p:cNvPr id="1029" name="Picture 5" descr="C:\Users\User\Desktop\Олимп\IMG-20200517-WA0030.jpg"/>
          <p:cNvPicPr>
            <a:picLocks noChangeAspect="1" noChangeArrowheads="1"/>
          </p:cNvPicPr>
          <p:nvPr/>
        </p:nvPicPr>
        <p:blipFill>
          <a:blip r:embed="rId6" cstate="print"/>
          <a:srcRect/>
          <a:stretch>
            <a:fillRect/>
          </a:stretch>
        </p:blipFill>
        <p:spPr bwMode="auto">
          <a:xfrm>
            <a:off x="4614203" y="3333481"/>
            <a:ext cx="2982351" cy="2378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User\Desktop\Олимп\IMG-20200517-WA0035.jpg"/>
          <p:cNvPicPr>
            <a:picLocks noChangeAspect="1" noChangeArrowheads="1"/>
          </p:cNvPicPr>
          <p:nvPr/>
        </p:nvPicPr>
        <p:blipFill>
          <a:blip r:embed="rId3" cstate="print"/>
          <a:srcRect/>
          <a:stretch>
            <a:fillRect/>
          </a:stretch>
        </p:blipFill>
        <p:spPr bwMode="auto">
          <a:xfrm>
            <a:off x="211016" y="1294227"/>
            <a:ext cx="3727938" cy="4431323"/>
          </a:xfrm>
          <a:prstGeom prst="rect">
            <a:avLst/>
          </a:prstGeom>
          <a:noFill/>
        </p:spPr>
      </p:pic>
      <p:pic>
        <p:nvPicPr>
          <p:cNvPr id="2051" name="Picture 3" descr="C:\Users\User\Desktop\Олимп\IMG-20200517-WA0036.jpg"/>
          <p:cNvPicPr>
            <a:picLocks noChangeAspect="1" noChangeArrowheads="1"/>
          </p:cNvPicPr>
          <p:nvPr/>
        </p:nvPicPr>
        <p:blipFill>
          <a:blip r:embed="rId4" cstate="print"/>
          <a:srcRect/>
          <a:stretch>
            <a:fillRect/>
          </a:stretch>
        </p:blipFill>
        <p:spPr bwMode="auto">
          <a:xfrm>
            <a:off x="4234375" y="1306612"/>
            <a:ext cx="3404382" cy="4348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81354" y="1336433"/>
            <a:ext cx="6991643" cy="1815882"/>
          </a:xfrm>
          <a:prstGeom prst="rect">
            <a:avLst/>
          </a:prstGeom>
        </p:spPr>
        <p:txBody>
          <a:bodyPr wrap="square">
            <a:spAutoFit/>
          </a:bodyPr>
          <a:lstStyle/>
          <a:p>
            <a:r>
              <a:rPr lang="kk-KZ" sz="2800" b="1" dirty="0" smtClean="0">
                <a:solidFill>
                  <a:schemeClr val="accent2">
                    <a:lumMod val="75000"/>
                  </a:schemeClr>
                </a:solidFill>
                <a:latin typeface="Times New Roman" pitchFamily="18" charset="0"/>
                <a:cs typeface="Times New Roman" pitchFamily="18" charset="0"/>
              </a:rPr>
              <a:t>Оқушылардың үздік оқуы мен жан-жақты дамуына ата- аналармен бірлесе жұмыс істеудің маңызы зор. </a:t>
            </a:r>
          </a:p>
          <a:p>
            <a:endParaRPr lang="kk-KZ" sz="2800" dirty="0" smtClean="0">
              <a:solidFill>
                <a:schemeClr val="accent2">
                  <a:lumMod val="75000"/>
                </a:schemeClr>
              </a:solidFill>
              <a:latin typeface="Times New Roman" pitchFamily="18" charset="0"/>
              <a:cs typeface="Times New Roman" pitchFamily="18" charset="0"/>
            </a:endParaRPr>
          </a:p>
        </p:txBody>
      </p:sp>
      <p:pic>
        <p:nvPicPr>
          <p:cNvPr id="3075" name="Picture 3" descr="C:\Users\User\Desktop\Олимп\IMG-20200517-WA0026.jpg"/>
          <p:cNvPicPr>
            <a:picLocks noChangeAspect="1" noChangeArrowheads="1"/>
          </p:cNvPicPr>
          <p:nvPr/>
        </p:nvPicPr>
        <p:blipFill>
          <a:blip r:embed="rId3" cstate="print"/>
          <a:srcRect/>
          <a:stretch>
            <a:fillRect/>
          </a:stretch>
        </p:blipFill>
        <p:spPr bwMode="auto">
          <a:xfrm>
            <a:off x="23546" y="2729132"/>
            <a:ext cx="3563715" cy="3080825"/>
          </a:xfrm>
          <a:prstGeom prst="rect">
            <a:avLst/>
          </a:prstGeom>
          <a:noFill/>
        </p:spPr>
      </p:pic>
      <p:pic>
        <p:nvPicPr>
          <p:cNvPr id="3076" name="Picture 4" descr="C:\Users\User\Desktop\Олимп\IMG-20200517-WA0038.jpg"/>
          <p:cNvPicPr>
            <a:picLocks noChangeAspect="1" noChangeArrowheads="1"/>
          </p:cNvPicPr>
          <p:nvPr/>
        </p:nvPicPr>
        <p:blipFill>
          <a:blip r:embed="rId4" cstate="print"/>
          <a:srcRect/>
          <a:stretch>
            <a:fillRect/>
          </a:stretch>
        </p:blipFill>
        <p:spPr bwMode="auto">
          <a:xfrm>
            <a:off x="3981157" y="2693516"/>
            <a:ext cx="3629464" cy="298983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C:\Users\User\Desktop\Олимп\IMG-20200517-WA0027.jpg"/>
          <p:cNvPicPr>
            <a:picLocks noChangeAspect="1" noChangeArrowheads="1"/>
          </p:cNvPicPr>
          <p:nvPr/>
        </p:nvPicPr>
        <p:blipFill>
          <a:blip r:embed="rId3" cstate="print"/>
          <a:srcRect/>
          <a:stretch>
            <a:fillRect/>
          </a:stretch>
        </p:blipFill>
        <p:spPr bwMode="auto">
          <a:xfrm>
            <a:off x="93224" y="1575582"/>
            <a:ext cx="3423699" cy="4135901"/>
          </a:xfrm>
          <a:prstGeom prst="rect">
            <a:avLst/>
          </a:prstGeom>
          <a:noFill/>
        </p:spPr>
      </p:pic>
      <p:pic>
        <p:nvPicPr>
          <p:cNvPr id="4099" name="Picture 3" descr="C:\Users\User\Desktop\Олимп\IMG-20200112-WA0068.jpg"/>
          <p:cNvPicPr>
            <a:picLocks noChangeAspect="1" noChangeArrowheads="1"/>
          </p:cNvPicPr>
          <p:nvPr/>
        </p:nvPicPr>
        <p:blipFill>
          <a:blip r:embed="rId4" cstate="print"/>
          <a:srcRect/>
          <a:stretch>
            <a:fillRect/>
          </a:stretch>
        </p:blipFill>
        <p:spPr bwMode="auto">
          <a:xfrm>
            <a:off x="3676108" y="1603718"/>
            <a:ext cx="3765701" cy="40796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79827" y="1758462"/>
            <a:ext cx="6611815" cy="2841804"/>
          </a:xfrm>
          <a:prstGeom prst="rect">
            <a:avLst/>
          </a:prstGeom>
        </p:spPr>
        <p:txBody>
          <a:bodyPr wrap="square">
            <a:spAutoFit/>
          </a:bodyPr>
          <a:lstStyle/>
          <a:p>
            <a:pPr algn="ctr">
              <a:spcAft>
                <a:spcPts val="1000"/>
              </a:spcAft>
              <a:tabLst>
                <a:tab pos="581025" algn="l"/>
              </a:tabLst>
            </a:pPr>
            <a:r>
              <a:rPr lang="kk-KZ" sz="3600" dirty="0" smtClean="0">
                <a:latin typeface="Times New Roman" pitchFamily="18" charset="0"/>
                <a:cs typeface="Times New Roman" pitchFamily="18" charset="0"/>
              </a:rPr>
              <a:t>«Өмір бойы білім алу – әр Қазақстандықтың өмірлік кредосына айналуы қажет.» </a:t>
            </a:r>
          </a:p>
          <a:p>
            <a:pPr algn="ctr">
              <a:spcAft>
                <a:spcPts val="1000"/>
              </a:spcAft>
              <a:tabLst>
                <a:tab pos="581025" algn="l"/>
              </a:tabLst>
            </a:pPr>
            <a:r>
              <a:rPr lang="kk-KZ" sz="3600" b="1" dirty="0" smtClean="0">
                <a:latin typeface="Times New Roman" pitchFamily="18" charset="0"/>
                <a:cs typeface="Times New Roman" pitchFamily="18" charset="0"/>
              </a:rPr>
              <a:t>Елбасы Н.Ә.Назарбаев.</a:t>
            </a:r>
          </a:p>
          <a:p>
            <a:pPr algn="ctr">
              <a:spcAft>
                <a:spcPts val="1000"/>
              </a:spcAft>
              <a:tabLst>
                <a:tab pos="581025" algn="l"/>
              </a:tabLst>
            </a:pPr>
            <a:endParaRPr lang="ru-RU"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Рисунок 2"/>
          <p:cNvPicPr/>
          <p:nvPr/>
        </p:nvPicPr>
        <p:blipFill>
          <a:blip r:embed="rId3" cstate="print">
            <a:extLst>
              <a:ext uri="{28A0092B-C50C-407E-A947-70E740481C1C}">
                <a14:useLocalDpi xmlns:a14="http://schemas.microsoft.com/office/drawing/2010/main" xmlns="" val="0"/>
              </a:ext>
            </a:extLst>
          </a:blip>
          <a:stretch>
            <a:fillRect/>
          </a:stretch>
        </p:blipFill>
        <p:spPr>
          <a:xfrm>
            <a:off x="633046" y="1055077"/>
            <a:ext cx="3629465" cy="4740811"/>
          </a:xfrm>
          <a:prstGeom prst="ellipse">
            <a:avLst/>
          </a:prstGeom>
          <a:ln>
            <a:noFill/>
          </a:ln>
          <a:effectLst>
            <a:softEdge rad="112500"/>
          </a:effectLst>
          <a:scene3d>
            <a:camera prst="perspectiveRelaxedModerately"/>
            <a:lightRig rig="threePt" dir="t"/>
          </a:scene3d>
          <a:sp3d>
            <a:bevelT prst="angle"/>
          </a:sp3d>
        </p:spPr>
      </p:pic>
      <p:pic>
        <p:nvPicPr>
          <p:cNvPr id="1026" name="Picture 2"/>
          <p:cNvPicPr>
            <a:picLocks noChangeAspect="1" noChangeArrowheads="1"/>
          </p:cNvPicPr>
          <p:nvPr/>
        </p:nvPicPr>
        <p:blipFill>
          <a:blip r:embed="rId4" cstate="print"/>
          <a:srcRect/>
          <a:stretch>
            <a:fillRect/>
          </a:stretch>
        </p:blipFill>
        <p:spPr bwMode="auto">
          <a:xfrm>
            <a:off x="4656406" y="1620873"/>
            <a:ext cx="3094891" cy="4171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65760" y="1336432"/>
            <a:ext cx="6907237" cy="3693319"/>
          </a:xfrm>
          <a:prstGeom prst="rect">
            <a:avLst/>
          </a:prstGeom>
        </p:spPr>
        <p:txBody>
          <a:bodyPr wrap="square">
            <a:spAutoFit/>
          </a:bodyPr>
          <a:lstStyle/>
          <a:p>
            <a:endParaRPr lang="kk-KZ" dirty="0" smtClean="0"/>
          </a:p>
          <a:p>
            <a:r>
              <a:rPr lang="kk-KZ" sz="3600" b="1" dirty="0" smtClean="0">
                <a:latin typeface="Times New Roman" pitchFamily="18" charset="0"/>
                <a:cs typeface="Times New Roman" pitchFamily="18" charset="0"/>
              </a:rPr>
              <a:t>«Білімді болу деген сөздің мағынасы – белгісіз нәрсені ашуға қабілетті болу», </a:t>
            </a:r>
            <a:r>
              <a:rPr lang="kk-KZ" sz="3600" dirty="0" smtClean="0">
                <a:latin typeface="Times New Roman" pitchFamily="18" charset="0"/>
                <a:cs typeface="Times New Roman" pitchFamily="18" charset="0"/>
              </a:rPr>
              <a:t>- деген</a:t>
            </a:r>
          </a:p>
          <a:p>
            <a:r>
              <a:rPr lang="kk-KZ" sz="3600" dirty="0" smtClean="0">
                <a:latin typeface="Times New Roman" pitchFamily="18" charset="0"/>
                <a:cs typeface="Times New Roman" pitchFamily="18" charset="0"/>
              </a:rPr>
              <a:t> Әл-Фарабидің сөзіне жүгінетін болсақ, ел ертеңі білімді ұрпақпен ғана өлшенбек.</a:t>
            </a:r>
            <a:endParaRPr lang="ru-RU"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оле 80"/>
          <p:cNvSpPr txBox="1"/>
          <p:nvPr/>
        </p:nvSpPr>
        <p:spPr>
          <a:xfrm>
            <a:off x="-1" y="899592"/>
            <a:ext cx="8201465" cy="114022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CanUp">
              <a:avLst/>
            </a:prstTxWarp>
            <a:spAutoFit/>
            <a:scene3d>
              <a:camera prst="perspectiveRelaxedModerately"/>
              <a:lightRig rig="threePt" dir="t"/>
            </a:scene3d>
            <a:sp3d extrusionH="57150">
              <a:bevelT w="38100" h="38100" prst="relaxedInset"/>
            </a:sp3d>
          </a:bodyPr>
          <a:lstStyle/>
          <a:p>
            <a:pPr algn="ctr">
              <a:lnSpc>
                <a:spcPct val="115000"/>
              </a:lnSpc>
              <a:spcAft>
                <a:spcPts val="1000"/>
              </a:spcAft>
            </a:pPr>
            <a:r>
              <a:rPr lang="kk-KZ" sz="3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Ұстазы жақсының ұстамы жақсы </a:t>
            </a:r>
            <a:endParaRPr lang="ru-RU" sz="1100" dirty="0">
              <a:effectLst/>
              <a:latin typeface="Calibri"/>
              <a:ea typeface="Calibri"/>
              <a:cs typeface="Times New Roman"/>
            </a:endParaRPr>
          </a:p>
        </p:txBody>
      </p:sp>
      <p:pic>
        <p:nvPicPr>
          <p:cNvPr id="4" name="Рисунок 3" descr="C:\Users\doktor\Downloads\WhatsApp Image 2020-10-13 at 20.33.37.jpe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7785" y="2293034"/>
            <a:ext cx="5458264" cy="2349304"/>
          </a:xfrm>
          <a:prstGeom prst="round2DiagRect">
            <a:avLst>
              <a:gd name="adj1" fmla="val 16667"/>
              <a:gd name="adj2" fmla="val 0"/>
            </a:avLst>
          </a:prstGeom>
          <a:ln w="88900" cap="sq">
            <a:noFill/>
            <a:miter lim="800000"/>
          </a:ln>
          <a:effectLst>
            <a:outerShdw blurRad="44450" dist="27940" dir="5400000" algn="ctr">
              <a:srgbClr val="000000">
                <a:alpha val="32000"/>
              </a:srgbClr>
            </a:outerShdw>
            <a:reflection blurRad="6350" stA="50000" endA="300" endPos="55500" dist="101600" dir="5400000" sy="-100000" algn="bl" rotWithShape="0"/>
          </a:effectLst>
          <a:scene3d>
            <a:camera prst="perspectiveHeroicExtremeRightFacing"/>
            <a:lightRig rig="balanced" dir="t">
              <a:rot lat="0" lon="0" rev="8700000"/>
            </a:lightRig>
          </a:scene3d>
          <a:sp3d>
            <a:bevelT w="190500" h="38100"/>
          </a:sp3d>
        </p:spPr>
      </p:pic>
      <p:sp>
        <p:nvSpPr>
          <p:cNvPr id="5" name="Прямоугольник 4"/>
          <p:cNvSpPr/>
          <p:nvPr/>
        </p:nvSpPr>
        <p:spPr>
          <a:xfrm>
            <a:off x="-1" y="3981157"/>
            <a:ext cx="7891975" cy="1777923"/>
          </a:xfrm>
          <a:prstGeom prst="rect">
            <a:avLst/>
          </a:prstGeom>
        </p:spPr>
        <p:txBody>
          <a:bodyPr wrap="square">
            <a:spAutoFit/>
          </a:bodyPr>
          <a:lstStyle/>
          <a:p>
            <a:pPr algn="ctr">
              <a:lnSpc>
                <a:spcPct val="115000"/>
              </a:lnSpc>
              <a:spcAft>
                <a:spcPts val="1000"/>
              </a:spcAft>
            </a:pPr>
            <a:r>
              <a:rPr lang="kk-KZ" sz="4400" b="1" dirty="0" smtClean="0">
                <a:ln w="9525" cap="flat" cmpd="sng" algn="ctr">
                  <a:solidFill>
                    <a:srgbClr val="92D050"/>
                  </a:solidFill>
                  <a:prstDash val="solid"/>
                  <a:round/>
                </a:ln>
                <a:solidFill>
                  <a:srgbClr val="FF0000"/>
                </a:solidFill>
                <a:effectLst>
                  <a:glow rad="63500">
                    <a:schemeClr val="accent1">
                      <a:satMod val="175000"/>
                      <a:alpha val="40000"/>
                    </a:schemeClr>
                  </a:glow>
                  <a:outerShdw blurRad="75057" dist="38100" dir="5400000" sy="-20000" rotWithShape="0">
                    <a:prstClr val="black">
                      <a:alpha val="25000"/>
                    </a:prstClr>
                  </a:outerShdw>
                </a:effectLst>
                <a:latin typeface="Times New Roman" pitchFamily="18" charset="0"/>
                <a:ea typeface="Calibri"/>
                <a:cs typeface="Times New Roman" pitchFamily="18" charset="0"/>
              </a:rPr>
              <a:t>Назарларыңзға </a:t>
            </a:r>
          </a:p>
          <a:p>
            <a:pPr algn="ctr">
              <a:lnSpc>
                <a:spcPct val="115000"/>
              </a:lnSpc>
              <a:spcAft>
                <a:spcPts val="1000"/>
              </a:spcAft>
            </a:pPr>
            <a:r>
              <a:rPr lang="kk-KZ" sz="4400" b="1" dirty="0" smtClean="0">
                <a:ln w="9525" cap="flat" cmpd="sng" algn="ctr">
                  <a:solidFill>
                    <a:srgbClr val="92D050"/>
                  </a:solidFill>
                  <a:prstDash val="solid"/>
                  <a:round/>
                </a:ln>
                <a:solidFill>
                  <a:srgbClr val="FF0000"/>
                </a:solidFill>
                <a:effectLst>
                  <a:glow rad="63500">
                    <a:schemeClr val="accent1">
                      <a:satMod val="175000"/>
                      <a:alpha val="40000"/>
                    </a:schemeClr>
                  </a:glow>
                  <a:outerShdw blurRad="75057" dist="38100" dir="5400000" sy="-20000" rotWithShape="0">
                    <a:prstClr val="black">
                      <a:alpha val="25000"/>
                    </a:prstClr>
                  </a:outerShdw>
                </a:effectLst>
                <a:latin typeface="Times New Roman" pitchFamily="18" charset="0"/>
                <a:ea typeface="Calibri"/>
                <a:cs typeface="Times New Roman" pitchFamily="18" charset="0"/>
              </a:rPr>
              <a:t>рахмет!!!</a:t>
            </a:r>
            <a:endParaRPr lang="ru-RU" sz="4400" dirty="0">
              <a:ln w="9525" cap="flat" cmpd="sng" algn="ctr">
                <a:solidFill>
                  <a:srgbClr val="92D050"/>
                </a:solidFill>
                <a:prstDash val="solid"/>
                <a:round/>
              </a:ln>
              <a:solidFill>
                <a:srgbClr val="FF0000"/>
              </a:solidFill>
              <a:effectLst>
                <a:glow rad="63500">
                  <a:schemeClr val="accent1">
                    <a:satMod val="175000"/>
                    <a:alpha val="40000"/>
                  </a:schemeClr>
                </a:glow>
                <a:outerShdw blurRad="75057" dist="38100" dir="5400000" sy="-20000" rotWithShape="0">
                  <a:prstClr val="black">
                    <a:alpha val="25000"/>
                  </a:prstClr>
                </a:outerShdw>
              </a:effectLst>
              <a:latin typeface="Times New Roman" pitchFamily="18" charset="0"/>
              <a:ea typeface="Calibri"/>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96948" y="1195754"/>
            <a:ext cx="7610621" cy="5149741"/>
          </a:xfrm>
          <a:prstGeom prst="rect">
            <a:avLst/>
          </a:prstGeom>
        </p:spPr>
        <p:txBody>
          <a:bodyPr wrap="square">
            <a:spAutoFit/>
          </a:bodyPr>
          <a:lstStyle/>
          <a:p>
            <a:r>
              <a:rPr lang="kk-KZ" sz="2800" b="1" i="1" dirty="0" smtClean="0">
                <a:latin typeface="Times New Roman" pitchFamily="18" charset="0"/>
                <a:cs typeface="Times New Roman" pitchFamily="18" charset="0"/>
              </a:rPr>
              <a:t>Мұғалімдердің алдына қойылып отырған басты міндеттерінің бірі – оқытудың әдіс-тәсілдерін үнемі жетілдіріп отыру және жаңа педагогикалық технологияларды меңгеру.</a:t>
            </a:r>
            <a:endParaRPr lang="ru-RU" sz="2800" b="1" i="1" dirty="0" smtClean="0">
              <a:latin typeface="Times New Roman" pitchFamily="18" charset="0"/>
              <a:cs typeface="Times New Roman" pitchFamily="18" charset="0"/>
            </a:endParaRPr>
          </a:p>
          <a:p>
            <a:r>
              <a:rPr lang="kk-KZ" sz="2800" b="1" i="1" dirty="0" smtClean="0">
                <a:latin typeface="Times New Roman" pitchFamily="18" charset="0"/>
                <a:cs typeface="Times New Roman" pitchFamily="18" charset="0"/>
              </a:rPr>
              <a:t>Ұстаз үшін ең басты мәселе – оқыту әдісін дұрыс таңдау. </a:t>
            </a:r>
          </a:p>
          <a:p>
            <a:r>
              <a:rPr lang="kk-KZ" sz="2800" b="1" dirty="0" smtClean="0">
                <a:latin typeface="Times New Roman" pitchFamily="18" charset="0"/>
                <a:cs typeface="Times New Roman" pitchFamily="18" charset="0"/>
              </a:rPr>
              <a:t>Жаңартылған білім беру бағдарламасы бойынша оқытудың заманауи тиімді 7 тәсілін сабағымда қолданамын.</a:t>
            </a:r>
          </a:p>
          <a:p>
            <a:endParaRPr lang="ru-RU" sz="2800" dirty="0" smtClean="0">
              <a:latin typeface="Times New Roman" pitchFamily="18" charset="0"/>
              <a:cs typeface="Times New Roman" pitchFamily="18" charset="0"/>
            </a:endParaRPr>
          </a:p>
          <a:p>
            <a:pPr algn="ctr">
              <a:lnSpc>
                <a:spcPct val="115000"/>
              </a:lnSpc>
              <a:spcAft>
                <a:spcPts val="1000"/>
              </a:spcAft>
              <a:tabLst>
                <a:tab pos="581025" algn="l"/>
              </a:tabLst>
            </a:pPr>
            <a:endParaRPr lang="ru-RU" sz="1000" b="1" dirty="0">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0" y="1055077"/>
            <a:ext cx="8187397" cy="6188617"/>
          </a:xfrm>
          <a:prstGeom prst="rect">
            <a:avLst/>
          </a:prstGeom>
        </p:spPr>
        <p:txBody>
          <a:bodyPr wrap="square">
            <a:spAutoFit/>
          </a:bodyPr>
          <a:lstStyle/>
          <a:p>
            <a:pPr>
              <a:lnSpc>
                <a:spcPct val="115000"/>
              </a:lnSpc>
              <a:spcAft>
                <a:spcPts val="1000"/>
              </a:spcAft>
              <a:tabLst>
                <a:tab pos="581025" algn="l"/>
              </a:tabLst>
            </a:pPr>
            <a:r>
              <a:rPr lang="kk-KZ" b="1" dirty="0" smtClean="0">
                <a:latin typeface="Times New Roman" pitchFamily="18" charset="0"/>
                <a:cs typeface="Times New Roman" pitchFamily="18" charset="0"/>
              </a:rPr>
              <a:t>1.Құндылықты-бағдарланған тәсіл</a:t>
            </a:r>
            <a:r>
              <a:rPr lang="kk-KZ" dirty="0" smtClean="0">
                <a:latin typeface="Times New Roman" pitchFamily="18" charset="0"/>
                <a:cs typeface="Times New Roman" pitchFamily="18" charset="0"/>
              </a:rPr>
              <a:t> – оқушының құндылықтар жүйесін қалыптастырушы оқу-тәрбиелік үдерістің сәйкесінше формалары арқылы тұлғаның өзін-өзі танытуы үшін алғы шарттар құруды көздейді.</a:t>
            </a:r>
          </a:p>
          <a:p>
            <a:pPr>
              <a:lnSpc>
                <a:spcPct val="115000"/>
              </a:lnSpc>
              <a:spcAft>
                <a:spcPts val="1000"/>
              </a:spcAft>
              <a:tabLst>
                <a:tab pos="581025" algn="l"/>
              </a:tabLst>
            </a:pPr>
            <a:r>
              <a:rPr lang="kk-KZ" b="1" dirty="0" smtClean="0">
                <a:latin typeface="Times New Roman" pitchFamily="18" charset="0"/>
                <a:cs typeface="Times New Roman" pitchFamily="18" charset="0"/>
              </a:rPr>
              <a:t>2.Тұлғалық-бағдарланған тәсіл</a:t>
            </a:r>
            <a:r>
              <a:rPr lang="kk-KZ" dirty="0" smtClean="0">
                <a:latin typeface="Times New Roman" pitchFamily="18" charset="0"/>
                <a:cs typeface="Times New Roman" pitchFamily="18" charset="0"/>
              </a:rPr>
              <a:t>— педагогтің назарын оқушы тұлғасының тұтастығына, оның тек ақыл ойы, азаматтық жауапкершілік сезімінің ғана емес, сондай-ақ эмоционалдық, эстетикалық, шығармашылық нышандары даму мүмкіндіктерімен қоса рухани дамуы туралы қамқорлыққа шоғырландыруды көздейді.</a:t>
            </a:r>
            <a:endParaRPr lang="ru-RU" dirty="0" smtClean="0">
              <a:latin typeface="Times New Roman" pitchFamily="18" charset="0"/>
              <a:cs typeface="Times New Roman" pitchFamily="18" charset="0"/>
            </a:endParaRPr>
          </a:p>
          <a:p>
            <a:pPr>
              <a:lnSpc>
                <a:spcPct val="115000"/>
              </a:lnSpc>
              <a:spcAft>
                <a:spcPts val="1000"/>
              </a:spcAft>
              <a:tabLst>
                <a:tab pos="581025" algn="l"/>
              </a:tabLst>
            </a:pPr>
            <a:r>
              <a:rPr lang="kk-KZ" b="1" dirty="0" smtClean="0">
                <a:latin typeface="Times New Roman" pitchFamily="18" charset="0"/>
                <a:cs typeface="Times New Roman" pitchFamily="18" charset="0"/>
              </a:rPr>
              <a:t>3.Жүйелік-әрекетті тәсіл</a:t>
            </a:r>
            <a:r>
              <a:rPr lang="kk-KZ" dirty="0" smtClean="0">
                <a:latin typeface="Times New Roman" pitchFamily="18" charset="0"/>
                <a:cs typeface="Times New Roman" pitchFamily="18" charset="0"/>
              </a:rPr>
              <a:t> – оқу-тәрбие үдерісінде оқушының өз бетінше білім алуына бағытталып, осы мақсатта мұғалімнің тиімді іс-әрекеттің түрлі формаларын қолдануын көздейді.</a:t>
            </a:r>
          </a:p>
          <a:p>
            <a:pPr>
              <a:lnSpc>
                <a:spcPct val="115000"/>
              </a:lnSpc>
              <a:spcAft>
                <a:spcPts val="1000"/>
              </a:spcAft>
              <a:tabLst>
                <a:tab pos="581025" algn="l"/>
              </a:tabLst>
            </a:pPr>
            <a:r>
              <a:rPr lang="kk-KZ" b="1" dirty="0" smtClean="0">
                <a:latin typeface="Times New Roman" pitchFamily="18" charset="0"/>
                <a:cs typeface="Times New Roman" pitchFamily="18" charset="0"/>
              </a:rPr>
              <a:t>4.Зерттеу тәсілі</a:t>
            </a:r>
            <a:r>
              <a:rPr lang="kk-KZ" dirty="0" smtClean="0">
                <a:latin typeface="Times New Roman" pitchFamily="18" charset="0"/>
                <a:cs typeface="Times New Roman" pitchFamily="18" charset="0"/>
              </a:rPr>
              <a:t> — зерттеушілік әрекет дағдыларын дамытуға, ғылыми таным әдістерімен танысуға жәрдемдеседі, оқушыларда танымдық қызығушылық қалыптастырады.</a:t>
            </a:r>
            <a:endParaRPr lang="ru-RU" dirty="0" smtClean="0">
              <a:latin typeface="Times New Roman" pitchFamily="18" charset="0"/>
              <a:cs typeface="Times New Roman" pitchFamily="18" charset="0"/>
            </a:endParaRPr>
          </a:p>
          <a:p>
            <a:pPr>
              <a:lnSpc>
                <a:spcPct val="115000"/>
              </a:lnSpc>
              <a:spcAft>
                <a:spcPts val="1000"/>
              </a:spcAft>
              <a:tabLst>
                <a:tab pos="581025" algn="l"/>
              </a:tabLst>
            </a:pPr>
            <a:endParaRPr lang="ru-RU" sz="2000" dirty="0" smtClean="0">
              <a:latin typeface="Times New Roman" pitchFamily="18" charset="0"/>
              <a:cs typeface="Times New Roman" pitchFamily="18" charset="0"/>
            </a:endParaRPr>
          </a:p>
          <a:p>
            <a:pPr algn="ctr">
              <a:lnSpc>
                <a:spcPct val="115000"/>
              </a:lnSpc>
              <a:spcAft>
                <a:spcPts val="1000"/>
              </a:spcAft>
              <a:tabLst>
                <a:tab pos="581025" algn="l"/>
              </a:tabLst>
            </a:pPr>
            <a:endParaRPr lang="ru-RU" sz="2000" dirty="0" smtClean="0">
              <a:latin typeface="Times New Roman" pitchFamily="18" charset="0"/>
              <a:cs typeface="Times New Roman" pitchFamily="18" charset="0"/>
            </a:endParaRPr>
          </a:p>
          <a:p>
            <a:pPr algn="ctr">
              <a:lnSpc>
                <a:spcPct val="115000"/>
              </a:lnSpc>
              <a:spcAft>
                <a:spcPts val="1000"/>
              </a:spcAft>
              <a:tabLst>
                <a:tab pos="581025" algn="l"/>
              </a:tabLst>
            </a:pPr>
            <a:endParaRPr lang="ru-RU" sz="900" dirty="0">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0" y="1139483"/>
            <a:ext cx="7652825" cy="4939814"/>
          </a:xfrm>
          <a:prstGeom prst="rect">
            <a:avLst/>
          </a:prstGeom>
        </p:spPr>
        <p:txBody>
          <a:bodyPr wrap="square">
            <a:spAutoFit/>
          </a:bodyPr>
          <a:lstStyle/>
          <a:p>
            <a:r>
              <a:rPr lang="kk-KZ" sz="2000" b="1" dirty="0" smtClean="0">
                <a:latin typeface="Times New Roman" pitchFamily="18" charset="0"/>
                <a:cs typeface="Times New Roman" pitchFamily="18" charset="0"/>
              </a:rPr>
              <a:t>5.Коммуникативтік тәсіл</a:t>
            </a:r>
            <a:r>
              <a:rPr lang="kk-KZ" sz="2000" dirty="0" smtClean="0">
                <a:latin typeface="Times New Roman" pitchFamily="18" charset="0"/>
                <a:cs typeface="Times New Roman" pitchFamily="18" charset="0"/>
              </a:rPr>
              <a:t> – бірінші кезекте оқушылардың ауызша және жазбаша сөйлеу дағдыларын дамытуға, қарастырып отырған мәтін, қатысып отырған әңгіме мазмұнын түсініп, туындаған жағдаятқа сәйкес тілді қолданып үйренуге бағытталған.</a:t>
            </a:r>
            <a:endParaRPr lang="ru-RU" sz="2000"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6.Интегративтік тәсіл </a:t>
            </a:r>
            <a:r>
              <a:rPr lang="kk-KZ" sz="2000" dirty="0" smtClean="0">
                <a:latin typeface="Times New Roman" pitchFamily="18" charset="0"/>
                <a:cs typeface="Times New Roman" pitchFamily="18" charset="0"/>
              </a:rPr>
              <a:t>– оқу үдерісін жобалау және өткізу кезінде әр түрлі оқу пәндерінің мазмұнын өзара кіріктіру есебінен оқушыда әлемнің тұтас бейнесін қалыптастыруға жәрдемдеседі. Бастауыш білім беру мазмұнына ортақ тақырыптарды енгізу әр түрліп әндік салалардан білімдерді кіріктіруге және сол арқылы алынатын білімдердің функционалдығына қолжеткізуге мүмкіндік береді.</a:t>
            </a:r>
            <a:endParaRPr lang="ru-RU" sz="2000" dirty="0" smtClean="0">
              <a:latin typeface="Times New Roman" pitchFamily="18" charset="0"/>
              <a:cs typeface="Times New Roman" pitchFamily="18" charset="0"/>
            </a:endParaRPr>
          </a:p>
          <a:p>
            <a:pPr>
              <a:lnSpc>
                <a:spcPct val="115000"/>
              </a:lnSpc>
              <a:spcAft>
                <a:spcPts val="1000"/>
              </a:spcAft>
              <a:tabLst>
                <a:tab pos="581025" algn="l"/>
              </a:tabLst>
            </a:pPr>
            <a:r>
              <a:rPr lang="kk-KZ" sz="2000" b="1" dirty="0" smtClean="0">
                <a:latin typeface="Times New Roman" pitchFamily="18" charset="0"/>
                <a:cs typeface="Times New Roman" pitchFamily="18" charset="0"/>
              </a:rPr>
              <a:t>7.Интербелсенді әдіс</a:t>
            </a:r>
            <a:r>
              <a:rPr lang="kk-KZ" sz="2000" dirty="0" smtClean="0">
                <a:latin typeface="Times New Roman" pitchFamily="18" charset="0"/>
                <a:cs typeface="Times New Roman" pitchFamily="18" charset="0"/>
              </a:rPr>
              <a:t>- білім алушылардың танымдық қызығушылығы мен танымдық белсенділігін арттыруға бағытталған. Негізгі қағидасы-педагогикалық қарым-қатынаспен қарым- қатынас диалогы арқылы жеке тұлғаны қалыптастырып дамыту.</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1"/>
          <p:cNvSpPr>
            <a:spLocks noChangeArrowheads="1"/>
          </p:cNvSpPr>
          <p:nvPr/>
        </p:nvSpPr>
        <p:spPr bwMode="auto">
          <a:xfrm>
            <a:off x="323557" y="1092486"/>
            <a:ext cx="7441809"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b="1" dirty="0" err="1"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Оқу </a:t>
            </a:r>
            <a:r>
              <a:rPr lang="ru-RU" sz="2400" b="1" dirty="0" smtClean="0">
                <a:latin typeface="Times New Roman" pitchFamily="18" charset="0"/>
                <a:cs typeface="Times New Roman" pitchFamily="18" charset="0"/>
              </a:rPr>
              <a:t>мен </a:t>
            </a:r>
            <a:r>
              <a:rPr lang="ru-RU" sz="2400" b="1" dirty="0" err="1" smtClean="0">
                <a:latin typeface="Times New Roman" pitchFamily="18" charset="0"/>
                <a:cs typeface="Times New Roman" pitchFamily="18" charset="0"/>
              </a:rPr>
              <a:t>жазу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арқылы </a:t>
            </a:r>
            <a:r>
              <a:rPr lang="ru-RU" sz="2400" b="1" dirty="0" smtClean="0">
                <a:latin typeface="Times New Roman" pitchFamily="18" charset="0"/>
                <a:cs typeface="Times New Roman" pitchFamily="18" charset="0"/>
              </a:rPr>
              <a:t>сын </a:t>
            </a:r>
            <a:r>
              <a:rPr lang="ru-RU" sz="2400" b="1" dirty="0" err="1" smtClean="0">
                <a:latin typeface="Times New Roman" pitchFamily="18" charset="0"/>
                <a:cs typeface="Times New Roman" pitchFamily="18" charset="0"/>
              </a:rPr>
              <a:t>тұрғысынан ойлауды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дамыту</a:t>
            </a:r>
            <a:r>
              <a:rPr lang="ru-RU" sz="2400" b="1" dirty="0" smtClean="0">
                <a:latin typeface="Times New Roman" pitchFamily="18" charset="0"/>
                <a:cs typeface="Times New Roman" pitchFamily="18" charset="0"/>
              </a:rPr>
              <a:t>» (СТО) </a:t>
            </a:r>
            <a:r>
              <a:rPr lang="ru-RU" sz="2400" b="1" dirty="0" err="1" smtClean="0">
                <a:latin typeface="Times New Roman" pitchFamily="18" charset="0"/>
                <a:cs typeface="Times New Roman" pitchFamily="18" charset="0"/>
              </a:rPr>
              <a:t>бағдарламасының қазіргі таңда білімді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білгенін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өмірге пайдалана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алатын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шәкірт тәрбиелеуде алатын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орны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ерекше</a:t>
            </a:r>
            <a:r>
              <a:rPr lang="ru-RU" sz="2400" b="1"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Білім</a:t>
            </a:r>
            <a:r>
              <a:rPr lang="ru-RU" sz="2400" dirty="0" smtClean="0">
                <a:latin typeface="Times New Roman" pitchFamily="18" charset="0"/>
                <a:cs typeface="Times New Roman" pitchFamily="18" charset="0"/>
              </a:rPr>
              <a:t> беру мен </a:t>
            </a:r>
            <a:r>
              <a:rPr lang="ru-RU" sz="2400" dirty="0" err="1" smtClean="0">
                <a:latin typeface="Times New Roman" pitchFamily="18" charset="0"/>
                <a:cs typeface="Times New Roman" pitchFamily="18" charset="0"/>
              </a:rPr>
              <a:t>білім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алудағы жаңа тәсілдер</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Сыни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тұрғыдан ойлауға оқыту.</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3. </a:t>
            </a:r>
            <a:r>
              <a:rPr lang="ru-RU" sz="2400" dirty="0" err="1" smtClean="0">
                <a:latin typeface="Times New Roman" pitchFamily="18" charset="0"/>
                <a:cs typeface="Times New Roman" pitchFamily="18" charset="0"/>
              </a:rPr>
              <a:t>Білім</a:t>
            </a:r>
            <a:r>
              <a:rPr lang="ru-RU" sz="2400" dirty="0" smtClean="0">
                <a:latin typeface="Times New Roman" pitchFamily="18" charset="0"/>
                <a:cs typeface="Times New Roman" pitchFamily="18" charset="0"/>
              </a:rPr>
              <a:t> беру </a:t>
            </a:r>
            <a:r>
              <a:rPr lang="ru-RU" sz="2400" dirty="0" err="1" smtClean="0">
                <a:latin typeface="Times New Roman" pitchFamily="18" charset="0"/>
                <a:cs typeface="Times New Roman" pitchFamily="18" charset="0"/>
              </a:rPr>
              <a:t>үшін бағалау және оқуды бағалау</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4. </a:t>
            </a:r>
            <a:r>
              <a:rPr lang="ru-RU" sz="2400" dirty="0" err="1" smtClean="0">
                <a:latin typeface="Times New Roman" pitchFamily="18" charset="0"/>
                <a:cs typeface="Times New Roman" pitchFamily="18" charset="0"/>
              </a:rPr>
              <a:t>Оқытуда ақпараттық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коммуникациялық технологияларды</a:t>
            </a:r>
            <a:r>
              <a:rPr lang="ru-RU" sz="2400" dirty="0" smtClean="0">
                <a:latin typeface="Times New Roman" pitchFamily="18" charset="0"/>
                <a:cs typeface="Times New Roman" pitchFamily="18" charset="0"/>
              </a:rPr>
              <a:t> АКТ </a:t>
            </a:r>
            <a:r>
              <a:rPr lang="ru-RU" sz="2400" dirty="0" err="1" smtClean="0">
                <a:latin typeface="Times New Roman" pitchFamily="18" charset="0"/>
                <a:cs typeface="Times New Roman" pitchFamily="18" charset="0"/>
              </a:rPr>
              <a:t>пайдалану</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5. </a:t>
            </a:r>
            <a:r>
              <a:rPr lang="ru-RU" sz="2400" dirty="0" err="1" smtClean="0">
                <a:latin typeface="Times New Roman" pitchFamily="18" charset="0"/>
                <a:cs typeface="Times New Roman" pitchFamily="18" charset="0"/>
              </a:rPr>
              <a:t>Талантты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дарынды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балаларды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оқыту.</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6. </a:t>
            </a:r>
            <a:r>
              <a:rPr lang="ru-RU" sz="2400" dirty="0" err="1" smtClean="0">
                <a:latin typeface="Times New Roman" pitchFamily="18" charset="0"/>
                <a:cs typeface="Times New Roman" pitchFamily="18" charset="0"/>
              </a:rPr>
              <a:t>Оқушылардың жас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ерекшеліктеріне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сәйкес білім</a:t>
            </a:r>
            <a:r>
              <a:rPr lang="ru-RU" sz="2400" dirty="0" smtClean="0">
                <a:latin typeface="Times New Roman" pitchFamily="18" charset="0"/>
                <a:cs typeface="Times New Roman" pitchFamily="18" charset="0"/>
              </a:rPr>
              <a:t> беру </a:t>
            </a:r>
            <a:r>
              <a:rPr lang="ru-RU" sz="2400" dirty="0" err="1" smtClean="0">
                <a:latin typeface="Times New Roman" pitchFamily="18" charset="0"/>
                <a:cs typeface="Times New Roman" pitchFamily="18" charset="0"/>
              </a:rPr>
              <a:t>және оқыту</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7. </a:t>
            </a:r>
            <a:r>
              <a:rPr lang="ru-RU" sz="2400" dirty="0" err="1" smtClean="0">
                <a:latin typeface="Times New Roman" pitchFamily="18" charset="0"/>
                <a:cs typeface="Times New Roman" pitchFamily="18" charset="0"/>
              </a:rPr>
              <a:t>Білім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берудегі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басқару және </a:t>
            </a:r>
            <a:r>
              <a:rPr lang="ru-RU" sz="2400" smtClean="0">
                <a:latin typeface="Times New Roman" pitchFamily="18" charset="0"/>
                <a:cs typeface="Times New Roman" pitchFamily="18" charset="0"/>
              </a:rPr>
              <a:t>көшбасшылық.</a:t>
            </a:r>
            <a:endParaRPr lang="ru-RU" sz="2400"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25" name="Rectangle 1"/>
          <p:cNvSpPr>
            <a:spLocks noChangeArrowheads="1"/>
          </p:cNvSpPr>
          <p:nvPr/>
        </p:nvSpPr>
        <p:spPr bwMode="auto">
          <a:xfrm>
            <a:off x="337625" y="1079298"/>
            <a:ext cx="72870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Бұл модульдердің көпшілігін бұрыннан сабағымызда пайдаланып</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жүрсек </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те,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тереңіне үңіліп, олардың өзіндік философиясын</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түсініп көрмеппіз.</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Әрине, бұрынғы дәстүрлі әдістерді </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жоққа шығаруға болмайды</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әр тәсілдің өзіндік артықшылықтары болады</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Біз</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қолданып отырған бағдарламаның түрлі тәсілдерді жинақтағанына қарамастан </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сындарлы</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оқыту негіздері</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қамтылған.</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«Оқу </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мен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жазу</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арқылы </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сын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тұрғысынан ойлауды</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дамыту</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(СТО)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бағдарламасының қазіргі таңда білімді</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білгенін</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өмірге пайдалана</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алатын</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шәкірт тәрбиелеуде алатын</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орны</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ерекше</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4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25084" y="1043608"/>
            <a:ext cx="7709094" cy="4893647"/>
          </a:xfrm>
          <a:prstGeom prst="rect">
            <a:avLst/>
          </a:prstGeom>
        </p:spPr>
        <p:txBody>
          <a:bodyPr wrap="square">
            <a:spAutoFit/>
          </a:bodyPr>
          <a:lstStyle/>
          <a:p>
            <a:r>
              <a:rPr lang="kk-KZ" sz="2400" b="1" i="1" dirty="0" smtClean="0">
                <a:latin typeface="Times New Roman" pitchFamily="18" charset="0"/>
                <a:cs typeface="Times New Roman" pitchFamily="18" charset="0"/>
              </a:rPr>
              <a:t>Сабақтарымда жаңа әдіс- тәсілдерді</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жүйелі дайындай</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отыра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оқушыларға ойланатындай</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түрткі болатындай</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сұрақтар қоюды үйрендім.</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Оқушының жауабын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тосуға өзімді бейімдедім</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Шыдамдылық </a:t>
            </a:r>
            <a:r>
              <a:rPr lang="ru-RU" sz="2400" b="1" i="1" dirty="0" smtClean="0">
                <a:latin typeface="Times New Roman" pitchFamily="18" charset="0"/>
                <a:cs typeface="Times New Roman" pitchFamily="18" charset="0"/>
              </a:rPr>
              <a:t>пен </a:t>
            </a:r>
            <a:r>
              <a:rPr lang="ru-RU" sz="2400" b="1" i="1" dirty="0" err="1" smtClean="0">
                <a:latin typeface="Times New Roman" pitchFamily="18" charset="0"/>
                <a:cs typeface="Times New Roman" pitchFamily="18" charset="0"/>
              </a:rPr>
              <a:t>төзімділікті бірдей</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ұстау керек</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егер</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бұл қасиеттер менің бойымда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болса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менен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білім</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алып</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отырған оқушыларымда </a:t>
            </a:r>
            <a:r>
              <a:rPr lang="ru-RU" sz="2400" b="1" i="1" dirty="0" smtClean="0">
                <a:latin typeface="Times New Roman" pitchFamily="18" charset="0"/>
                <a:cs typeface="Times New Roman" pitchFamily="18" charset="0"/>
              </a:rPr>
              <a:t>осы </a:t>
            </a:r>
            <a:r>
              <a:rPr lang="ru-RU" sz="2400" b="1" i="1" dirty="0" err="1" smtClean="0">
                <a:latin typeface="Times New Roman" pitchFamily="18" charset="0"/>
                <a:cs typeface="Times New Roman" pitchFamily="18" charset="0"/>
              </a:rPr>
              <a:t>қасиетке ие</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болады</a:t>
            </a:r>
            <a:r>
              <a:rPr lang="ru-RU" sz="2400" b="1" i="1" dirty="0" smtClean="0">
                <a:latin typeface="Times New Roman" pitchFamily="18" charset="0"/>
                <a:cs typeface="Times New Roman" pitchFamily="18" charset="0"/>
              </a:rPr>
              <a:t>. Осы </a:t>
            </a:r>
            <a:r>
              <a:rPr lang="ru-RU" sz="2400" b="1" i="1" dirty="0" err="1" smtClean="0">
                <a:latin typeface="Times New Roman" pitchFamily="18" charset="0"/>
                <a:cs typeface="Times New Roman" pitchFamily="18" charset="0"/>
              </a:rPr>
              <a:t>қасиеттері </a:t>
            </a:r>
            <a:r>
              <a:rPr lang="ru-RU" sz="2400" b="1" i="1" dirty="0" smtClean="0">
                <a:latin typeface="Times New Roman" pitchFamily="18" charset="0"/>
                <a:cs typeface="Times New Roman" pitchFamily="18" charset="0"/>
              </a:rPr>
              <a:t>бар </a:t>
            </a:r>
            <a:r>
              <a:rPr lang="ru-RU" sz="2400" b="1" i="1" dirty="0" err="1" smtClean="0">
                <a:latin typeface="Times New Roman" pitchFamily="18" charset="0"/>
                <a:cs typeface="Times New Roman" pitchFamily="18" charset="0"/>
              </a:rPr>
              <a:t>жеке</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тұлға өмірде өз бағытын таба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алатынына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сенімдімін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Шығармашылық бағыттағы тапсырмаларды</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ойластыра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отырып</a:t>
            </a:r>
            <a:r>
              <a:rPr lang="ru-RU" sz="2400" b="1" i="1" dirty="0" smtClean="0">
                <a:latin typeface="Times New Roman" pitchFamily="18" charset="0"/>
                <a:cs typeface="Times New Roman" pitchFamily="18" charset="0"/>
              </a:rPr>
              <a:t>, оны </a:t>
            </a:r>
            <a:r>
              <a:rPr lang="ru-RU" sz="2400" b="1" i="1" dirty="0" err="1" smtClean="0">
                <a:latin typeface="Times New Roman" pitchFamily="18" charset="0"/>
                <a:cs typeface="Times New Roman" pitchFamily="18" charset="0"/>
              </a:rPr>
              <a:t>оқушыларға орындата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отырып</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барлық оқушылардың жұмысқа араласып</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сабаққа ынталарының артуына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септігін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тигіздім</a:t>
            </a:r>
            <a:r>
              <a:rPr lang="ru-RU" sz="2400" b="1" i="1" dirty="0" smtClean="0">
                <a:latin typeface="Times New Roman" pitchFamily="18" charset="0"/>
                <a:cs typeface="Times New Roman" pitchFamily="18" charset="0"/>
              </a:rPr>
              <a:t>.  </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у асты патшалығына саяха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0" y="1139482"/>
            <a:ext cx="8088923" cy="4832092"/>
          </a:xfrm>
          <a:prstGeom prst="rect">
            <a:avLst/>
          </a:prstGeom>
        </p:spPr>
        <p:txBody>
          <a:bodyPr wrap="square">
            <a:spAutoFit/>
          </a:bodyPr>
          <a:lstStyle/>
          <a:p>
            <a:r>
              <a:rPr lang="kk-KZ" sz="2200" dirty="0" smtClean="0">
                <a:latin typeface="Times New Roman" pitchFamily="18" charset="0"/>
                <a:cs typeface="Times New Roman" pitchFamily="18" charset="0"/>
              </a:rPr>
              <a:t>Жаңа бағдарламада оқушылардың оқу жетістіктерін бағалау жүйесі де өзгерді.</a:t>
            </a:r>
          </a:p>
          <a:p>
            <a:r>
              <a:rPr lang="kk-KZ" sz="2200" dirty="0" smtClean="0">
                <a:latin typeface="Times New Roman" pitchFamily="18" charset="0"/>
                <a:cs typeface="Times New Roman" pitchFamily="18" charset="0"/>
              </a:rPr>
              <a:t> </a:t>
            </a:r>
            <a:r>
              <a:rPr lang="kk-KZ" sz="2200" b="1" dirty="0" smtClean="0">
                <a:latin typeface="Times New Roman" pitchFamily="18" charset="0"/>
                <a:cs typeface="Times New Roman" pitchFamily="18" charset="0"/>
              </a:rPr>
              <a:t>Формативті (қалыптастырушы) бағалау</a:t>
            </a:r>
            <a:r>
              <a:rPr lang="kk-KZ" sz="2200" dirty="0" smtClean="0">
                <a:latin typeface="Times New Roman" pitchFamily="18" charset="0"/>
                <a:cs typeface="Times New Roman" pitchFamily="18" charset="0"/>
              </a:rPr>
              <a:t> – оқушының білім алуына септігін тигізіп, сонымен қатар, алға қойған мақсаттарына үздіксіз бағытталып отыратын үрдіс. </a:t>
            </a:r>
          </a:p>
          <a:p>
            <a:r>
              <a:rPr lang="kk-KZ" sz="2200" b="1" dirty="0" smtClean="0">
                <a:latin typeface="Times New Roman" pitchFamily="18" charset="0"/>
                <a:cs typeface="Times New Roman" pitchFamily="18" charset="0"/>
              </a:rPr>
              <a:t>Формативті (қалыптастырушы) бағалаудың мақсаты</a:t>
            </a:r>
            <a:r>
              <a:rPr lang="kk-KZ" sz="2200" dirty="0" smtClean="0">
                <a:latin typeface="Times New Roman" pitchFamily="18" charset="0"/>
                <a:cs typeface="Times New Roman" pitchFamily="18" charset="0"/>
              </a:rPr>
              <a:t> – оқу үрдісі кезінде оқушы мен мұғалімнің іс-әрекетіне түзетулердің енгізілуі.  Бұл жердегі түзету енгізу шарасы мұғалім мен оқушы бірігіп пәнге байланысты жаңа мәселелердің шешімін қарастырады.  </a:t>
            </a:r>
            <a:endParaRPr lang="ru-RU" sz="2200" dirty="0" smtClean="0">
              <a:latin typeface="Times New Roman" pitchFamily="18" charset="0"/>
              <a:cs typeface="Times New Roman" pitchFamily="18" charset="0"/>
            </a:endParaRPr>
          </a:p>
          <a:p>
            <a:r>
              <a:rPr lang="kk-KZ" sz="2200" b="1" dirty="0" smtClean="0">
                <a:latin typeface="Times New Roman" pitchFamily="18" charset="0"/>
                <a:cs typeface="Times New Roman" pitchFamily="18" charset="0"/>
              </a:rPr>
              <a:t>Формативті бағалау </a:t>
            </a:r>
            <a:r>
              <a:rPr lang="kk-KZ" sz="2200" dirty="0" smtClean="0">
                <a:latin typeface="Times New Roman" pitchFamily="18" charset="0"/>
                <a:cs typeface="Times New Roman" pitchFamily="18" charset="0"/>
              </a:rPr>
              <a:t>мұғалімге оқушылардың пәнмен байланысты қойған мақсатына жету үрдісін назардан шығармай, қадағалап отыруға және дер кезінде өзгертулер мен түзетулер енгізуге мүмкіндік береді. </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762</Words>
  <Application>Microsoft Office PowerPoint</Application>
  <PresentationFormat>Произвольный</PresentationFormat>
  <Paragraphs>49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Сарвиноз</dc:creator>
  <cp:lastModifiedBy>User</cp:lastModifiedBy>
  <cp:revision>15</cp:revision>
  <dcterms:created xsi:type="dcterms:W3CDTF">2017-12-22T11:50:07Z</dcterms:created>
  <dcterms:modified xsi:type="dcterms:W3CDTF">2020-11-12T17:02:40Z</dcterms:modified>
</cp:coreProperties>
</file>